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61" r:id="rId2"/>
    <p:sldId id="257" r:id="rId3"/>
    <p:sldId id="284" r:id="rId4"/>
    <p:sldId id="283" r:id="rId5"/>
    <p:sldId id="285" r:id="rId6"/>
    <p:sldId id="266" r:id="rId7"/>
    <p:sldId id="286" r:id="rId8"/>
    <p:sldId id="287" r:id="rId9"/>
    <p:sldId id="270" r:id="rId10"/>
    <p:sldId id="281" r:id="rId11"/>
    <p:sldId id="28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8529"/>
    <a:srgbClr val="F6A1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3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jpeg>
</file>

<file path=ppt/media/image5.png>
</file>

<file path=ppt/media/image6.sv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1200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6441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0340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00634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78962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57680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06104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82966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64576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528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5895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7E5E9-B9AA-4030-87A5-903302FC5599}" type="datetimeFigureOut">
              <a:rPr lang="da-DK" smtClean="0"/>
              <a:t>16-10-2018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11165F-D655-4E9D-B003-8F1E5B95DA0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22848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eo-gecko.github.io/urbanAgValueChain/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lledresultat for urban farming crops">
            <a:extLst>
              <a:ext uri="{FF2B5EF4-FFF2-40B4-BE49-F238E27FC236}">
                <a16:creationId xmlns:a16="http://schemas.microsoft.com/office/drawing/2014/main" id="{622FDBD7-977F-40D9-9D4B-CE00DC7E3F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1" r="14852"/>
          <a:stretch/>
        </p:blipFill>
        <p:spPr bwMode="auto">
          <a:xfrm flipH="1">
            <a:off x="5913124" y="10"/>
            <a:ext cx="6278877" cy="685799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illedresultat for KCCA logo">
            <a:extLst>
              <a:ext uri="{FF2B5EF4-FFF2-40B4-BE49-F238E27FC236}">
                <a16:creationId xmlns:a16="http://schemas.microsoft.com/office/drawing/2014/main" id="{B83C85FD-C01A-4848-A0D5-3E35C8A62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2903" y="5617171"/>
            <a:ext cx="1453957" cy="1126659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6C03984-37AE-483C-BC20-E610EC3C6007}"/>
              </a:ext>
            </a:extLst>
          </p:cNvPr>
          <p:cNvSpPr txBox="1">
            <a:spLocks/>
          </p:cNvSpPr>
          <p:nvPr/>
        </p:nvSpPr>
        <p:spPr>
          <a:xfrm>
            <a:off x="655320" y="2671011"/>
            <a:ext cx="5257803" cy="24271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b="1" dirty="0"/>
              <a:t>Urban Agriculture Value Chain Mapping Final Training/</a:t>
            </a:r>
          </a:p>
          <a:p>
            <a:pPr>
              <a:spcAft>
                <a:spcPts val="600"/>
              </a:spcAft>
            </a:pPr>
            <a:r>
              <a:rPr lang="en-US" sz="3600" b="1" dirty="0"/>
              <a:t>Handover</a:t>
            </a:r>
            <a:endParaRPr lang="da-DK" sz="3600" dirty="0"/>
          </a:p>
          <a:p>
            <a:pPr>
              <a:spcAft>
                <a:spcPts val="600"/>
              </a:spcAft>
            </a:pPr>
            <a:endParaRPr 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2" descr="Billedresultat for GeoGecko logo">
            <a:extLst>
              <a:ext uri="{FF2B5EF4-FFF2-40B4-BE49-F238E27FC236}">
                <a16:creationId xmlns:a16="http://schemas.microsoft.com/office/drawing/2014/main" id="{746735FC-6FAD-4FA7-9B6E-F55D0CEC68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85" b="2"/>
          <a:stretch/>
        </p:blipFill>
        <p:spPr bwMode="auto">
          <a:xfrm>
            <a:off x="2601048" y="3860049"/>
            <a:ext cx="1366345" cy="1364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5877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>
            <a:extLst>
              <a:ext uri="{FF2B5EF4-FFF2-40B4-BE49-F238E27FC236}">
                <a16:creationId xmlns:a16="http://schemas.microsoft.com/office/drawing/2014/main" id="{E910CC99-7CE6-4055-A85B-638EA8586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389" y="-400050"/>
            <a:ext cx="9732611" cy="6858000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F80C7978-0F6B-4C91-B4DD-A71651FD9504}"/>
              </a:ext>
            </a:extLst>
          </p:cNvPr>
          <p:cNvSpPr txBox="1"/>
          <p:nvPr/>
        </p:nvSpPr>
        <p:spPr>
          <a:xfrm>
            <a:off x="2459389" y="742950"/>
            <a:ext cx="2572756" cy="58477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Collected data</a:t>
            </a:r>
            <a:endParaRPr lang="da-DK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F55E932E-A18E-4CE9-B63A-DE2437105FC8}"/>
              </a:ext>
            </a:extLst>
          </p:cNvPr>
          <p:cNvSpPr txBox="1"/>
          <p:nvPr/>
        </p:nvSpPr>
        <p:spPr>
          <a:xfrm>
            <a:off x="2459389" y="4953000"/>
            <a:ext cx="2288832" cy="58477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Existing data</a:t>
            </a:r>
            <a:endParaRPr lang="da-DK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8" name="Forbindelse: buet 7">
            <a:extLst>
              <a:ext uri="{FF2B5EF4-FFF2-40B4-BE49-F238E27FC236}">
                <a16:creationId xmlns:a16="http://schemas.microsoft.com/office/drawing/2014/main" id="{7C396BD2-51BF-42AC-AE1A-492E3AEA1C47}"/>
              </a:ext>
            </a:extLst>
          </p:cNvPr>
          <p:cNvCxnSpPr>
            <a:cxnSpLocks/>
          </p:cNvCxnSpPr>
          <p:nvPr/>
        </p:nvCxnSpPr>
        <p:spPr>
          <a:xfrm>
            <a:off x="3745767" y="1327725"/>
            <a:ext cx="2159733" cy="863025"/>
          </a:xfrm>
          <a:prstGeom prst="curvedConnector3">
            <a:avLst/>
          </a:prstGeom>
          <a:ln w="28575">
            <a:solidFill>
              <a:srgbClr val="F785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Forbindelse: buet 10">
            <a:extLst>
              <a:ext uri="{FF2B5EF4-FFF2-40B4-BE49-F238E27FC236}">
                <a16:creationId xmlns:a16="http://schemas.microsoft.com/office/drawing/2014/main" id="{CFF2C76A-5F9B-49E2-91DE-B1342653EA59}"/>
              </a:ext>
            </a:extLst>
          </p:cNvPr>
          <p:cNvCxnSpPr>
            <a:cxnSpLocks/>
            <a:stCxn id="6" idx="0"/>
          </p:cNvCxnSpPr>
          <p:nvPr/>
        </p:nvCxnSpPr>
        <p:spPr>
          <a:xfrm rot="5400000" flipH="1" flipV="1">
            <a:off x="3935504" y="3554501"/>
            <a:ext cx="1066800" cy="1730198"/>
          </a:xfrm>
          <a:prstGeom prst="curvedConnector2">
            <a:avLst/>
          </a:prstGeom>
          <a:ln w="28575">
            <a:solidFill>
              <a:srgbClr val="F785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Billede 14">
            <a:extLst>
              <a:ext uri="{FF2B5EF4-FFF2-40B4-BE49-F238E27FC236}">
                <a16:creationId xmlns:a16="http://schemas.microsoft.com/office/drawing/2014/main" id="{D74414D3-9C3C-4FB5-BCCA-B285CE62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0" y="2483288"/>
            <a:ext cx="5314947" cy="1015900"/>
          </a:xfrm>
          <a:prstGeom prst="rect">
            <a:avLst/>
          </a:prstGeom>
          <a:ln>
            <a:solidFill>
              <a:srgbClr val="F78529"/>
            </a:solidFill>
          </a:ln>
        </p:spPr>
      </p:pic>
      <p:pic>
        <p:nvPicPr>
          <p:cNvPr id="16" name="Picture 2" descr="Billedresultat for GeoGecko logo">
            <a:extLst>
              <a:ext uri="{FF2B5EF4-FFF2-40B4-BE49-F238E27FC236}">
                <a16:creationId xmlns:a16="http://schemas.microsoft.com/office/drawing/2014/main" id="{A108B78E-1A96-429C-9EF6-E63D4A50D0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85" b="2"/>
          <a:stretch/>
        </p:blipFill>
        <p:spPr bwMode="auto">
          <a:xfrm>
            <a:off x="11501468" y="6153352"/>
            <a:ext cx="690532" cy="68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6675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990105-B683-49F5-968C-D735CB3CD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450" y="2103437"/>
            <a:ext cx="10515600" cy="1325563"/>
          </a:xfrm>
        </p:spPr>
        <p:txBody>
          <a:bodyPr>
            <a:normAutofit/>
          </a:bodyPr>
          <a:lstStyle/>
          <a:p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</a:t>
            </a:r>
            <a:endParaRPr lang="da-DK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122" name="Picture 2" descr="https://scontent.fnbo1-1.fna.fbcdn.net/v/t1.0-9/30123772_10156374968638675_3236845318867779584_n.jpg?_nc_cat=0&amp;_nc_eui2=v1%3AAeFvuNWm0Urlt1CENV6Bq2wS19PFkXCgfyJNjfAIcJMMo2UzPiLXOmajfpj-ZUv56XyN2mechacIkSjcqD18CKkpBRyZJT-ujAdgJNGcc3LQwA&amp;oh=819bfe45c55196e9fd3117e5c87b5353&amp;oe=5B63C150">
            <a:extLst>
              <a:ext uri="{FF2B5EF4-FFF2-40B4-BE49-F238E27FC236}">
                <a16:creationId xmlns:a16="http://schemas.microsoft.com/office/drawing/2014/main" id="{A80339FB-53D2-42E5-9AAC-010FD5D2EB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0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felt 3">
            <a:extLst>
              <a:ext uri="{FF2B5EF4-FFF2-40B4-BE49-F238E27FC236}">
                <a16:creationId xmlns:a16="http://schemas.microsoft.com/office/drawing/2014/main" id="{E70A8E16-2874-40CC-A08F-272445D384A5}"/>
              </a:ext>
            </a:extLst>
          </p:cNvPr>
          <p:cNvSpPr txBox="1"/>
          <p:nvPr/>
        </p:nvSpPr>
        <p:spPr>
          <a:xfrm>
            <a:off x="552450" y="496669"/>
            <a:ext cx="367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Further feed back? </a:t>
            </a:r>
            <a:endParaRPr lang="da-DK" sz="3600" dirty="0"/>
          </a:p>
        </p:txBody>
      </p:sp>
      <p:pic>
        <p:nvPicPr>
          <p:cNvPr id="5124" name="Picture 4" descr="Billedresultat for geogecko logo">
            <a:extLst>
              <a:ext uri="{FF2B5EF4-FFF2-40B4-BE49-F238E27FC236}">
                <a16:creationId xmlns:a16="http://schemas.microsoft.com/office/drawing/2014/main" id="{6A8AD128-69D8-4BEF-9091-59C2B8CD7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" y="5236009"/>
            <a:ext cx="5695950" cy="1473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8855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F6A9D4-D63D-4DBF-B238-5D0B3F88AF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2" b="2034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9081F8-9C8B-4674-82DF-D5C4F49E2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</a:rPr>
              <a:t>Agenda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3D79C-4E9A-4C60-9D73-7D66DF029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FFFFFF"/>
                </a:solidFill>
              </a:rPr>
              <a:t>1. Deliverables </a:t>
            </a:r>
          </a:p>
          <a:p>
            <a:pPr lvl="1"/>
            <a:r>
              <a:rPr lang="en-GB" sz="2000" dirty="0">
                <a:solidFill>
                  <a:srgbClr val="FFFFFF"/>
                </a:solidFill>
              </a:rPr>
              <a:t>Project report</a:t>
            </a:r>
          </a:p>
          <a:p>
            <a:pPr lvl="1"/>
            <a:r>
              <a:rPr lang="en-GB" sz="2000" dirty="0">
                <a:solidFill>
                  <a:srgbClr val="FFFFFF"/>
                </a:solidFill>
              </a:rPr>
              <a:t>Portal, use and functionality 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FFFF"/>
                </a:solidFill>
              </a:rPr>
              <a:t>2. Data flow, field collection </a:t>
            </a:r>
            <a:r>
              <a:rPr lang="en-GB" sz="2000" dirty="0">
                <a:solidFill>
                  <a:srgbClr val="FFFFFF"/>
                </a:solidFill>
                <a:sym typeface="Wingdings" panose="05000000000000000000" pitchFamily="2" charset="2"/>
              </a:rPr>
              <a:t> E</a:t>
            </a:r>
            <a:r>
              <a:rPr lang="en-GB" sz="2000" dirty="0">
                <a:solidFill>
                  <a:srgbClr val="FFFFFF"/>
                </a:solidFill>
              </a:rPr>
              <a:t>xcel </a:t>
            </a:r>
            <a:r>
              <a:rPr lang="en-GB" sz="2000" dirty="0">
                <a:solidFill>
                  <a:srgbClr val="FFFFFF"/>
                </a:solidFill>
                <a:sym typeface="Wingdings" panose="05000000000000000000" pitchFamily="2" charset="2"/>
              </a:rPr>
              <a:t></a:t>
            </a:r>
            <a:r>
              <a:rPr lang="en-GB" sz="2000" dirty="0">
                <a:solidFill>
                  <a:srgbClr val="FFFFFF"/>
                </a:solidFill>
              </a:rPr>
              <a:t> portal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FFFF"/>
                </a:solidFill>
              </a:rPr>
              <a:t>3. Data structure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FFFF"/>
                </a:solidFill>
              </a:rPr>
              <a:t>4. Way forward (2019 and beyond)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FFFF"/>
                </a:solidFill>
              </a:rPr>
              <a:t>	- Portal hosting (</a:t>
            </a:r>
            <a:r>
              <a:rPr lang="en-GB" sz="2000" dirty="0" err="1">
                <a:solidFill>
                  <a:srgbClr val="FFFFFF"/>
                </a:solidFill>
              </a:rPr>
              <a:t>github</a:t>
            </a:r>
            <a:r>
              <a:rPr lang="en-GB" sz="2000" dirty="0">
                <a:solidFill>
                  <a:srgbClr val="FFFFFF"/>
                </a:solidFill>
              </a:rPr>
              <a:t> </a:t>
            </a:r>
            <a:r>
              <a:rPr lang="en-GB" sz="2000" dirty="0">
                <a:solidFill>
                  <a:srgbClr val="FFFFFF"/>
                </a:solidFill>
                <a:sym typeface="Wingdings" panose="05000000000000000000" pitchFamily="2" charset="2"/>
              </a:rPr>
              <a:t> </a:t>
            </a:r>
            <a:r>
              <a:rPr lang="en-GB" sz="2000" dirty="0">
                <a:solidFill>
                  <a:srgbClr val="FFFFFF"/>
                </a:solidFill>
              </a:rPr>
              <a:t>KCCA)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FFFF"/>
                </a:solidFill>
              </a:rPr>
              <a:t>	- 2019 and beyond </a:t>
            </a:r>
          </a:p>
          <a:p>
            <a:pPr marL="0" indent="0">
              <a:buNone/>
            </a:pPr>
            <a:endParaRPr lang="en-GB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783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F6A9D4-D63D-4DBF-B238-5D0B3F88AF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2" b="2034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9081F8-9C8B-4674-82DF-D5C4F49E2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</a:rPr>
              <a:t>Deliverables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Content Placeholder 10" descr="Box">
            <a:extLst>
              <a:ext uri="{FF2B5EF4-FFF2-40B4-BE49-F238E27FC236}">
                <a16:creationId xmlns:a16="http://schemas.microsoft.com/office/drawing/2014/main" id="{66E0A068-A02B-4665-B6DA-A71D5D0437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81429" y="2971800"/>
            <a:ext cx="914400" cy="914400"/>
          </a:xfrm>
        </p:spPr>
      </p:pic>
    </p:spTree>
    <p:extLst>
      <p:ext uri="{BB962C8B-B14F-4D97-AF65-F5344CB8AC3E}">
        <p14:creationId xmlns:p14="http://schemas.microsoft.com/office/powerpoint/2010/main" val="42056230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7C1F884A-E340-4CCC-BCE8-24DD32A7B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9549">
            <a:off x="648420" y="1711368"/>
            <a:ext cx="3701157" cy="4789732"/>
          </a:xfrm>
        </p:spPr>
      </p:pic>
      <p:pic>
        <p:nvPicPr>
          <p:cNvPr id="8" name="Picture 7">
            <a:hlinkClick r:id="rId3"/>
            <a:extLst>
              <a:ext uri="{FF2B5EF4-FFF2-40B4-BE49-F238E27FC236}">
                <a16:creationId xmlns:a16="http://schemas.microsoft.com/office/drawing/2014/main" id="{CC4320DC-D2DC-4A35-A087-638350122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48221">
            <a:off x="6384124" y="1774033"/>
            <a:ext cx="5461887" cy="457136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55D6139-2138-4609-B62D-10EEEDF9E3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47623">
            <a:off x="4017942" y="1639395"/>
            <a:ext cx="2043136" cy="67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510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F6A9D4-D63D-4DBF-B238-5D0B3F88AF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2" b="20348"/>
          <a:stretch/>
        </p:blipFill>
        <p:spPr>
          <a:xfrm>
            <a:off x="-240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9081F8-9C8B-4674-82DF-D5C4F49E2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</a:rPr>
              <a:t>Data flow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3D79C-4E9A-4C60-9D73-7D66DF029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FFFFFF"/>
                </a:solidFill>
                <a:sym typeface="Wingdings" panose="05000000000000000000" pitchFamily="2" charset="2"/>
              </a:rPr>
              <a:t>		 		</a:t>
            </a:r>
            <a:endParaRPr lang="en-GB" sz="2000" dirty="0">
              <a:solidFill>
                <a:srgbClr val="FFFFFF"/>
              </a:solidFill>
            </a:endParaRPr>
          </a:p>
        </p:txBody>
      </p:sp>
      <p:pic>
        <p:nvPicPr>
          <p:cNvPr id="7" name="Graphic 6" descr="Smart Phone">
            <a:extLst>
              <a:ext uri="{FF2B5EF4-FFF2-40B4-BE49-F238E27FC236}">
                <a16:creationId xmlns:a16="http://schemas.microsoft.com/office/drawing/2014/main" id="{3D85DCAC-3FBC-489F-956C-49A85424D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1923" y="2971799"/>
            <a:ext cx="914400" cy="914400"/>
          </a:xfrm>
          <a:prstGeom prst="rect">
            <a:avLst/>
          </a:prstGeom>
        </p:spPr>
      </p:pic>
      <p:pic>
        <p:nvPicPr>
          <p:cNvPr id="9" name="Graphic 8" descr="Laptop">
            <a:extLst>
              <a:ext uri="{FF2B5EF4-FFF2-40B4-BE49-F238E27FC236}">
                <a16:creationId xmlns:a16="http://schemas.microsoft.com/office/drawing/2014/main" id="{3BF0D865-88CE-4B1B-9163-212EB90A5C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46921" y="2971799"/>
            <a:ext cx="914400" cy="914400"/>
          </a:xfrm>
          <a:prstGeom prst="rect">
            <a:avLst/>
          </a:prstGeom>
        </p:spPr>
      </p:pic>
      <p:pic>
        <p:nvPicPr>
          <p:cNvPr id="13" name="Picture 12" descr="A white sign with black text&#10;&#10;Description generated with very high confidence">
            <a:extLst>
              <a:ext uri="{FF2B5EF4-FFF2-40B4-BE49-F238E27FC236}">
                <a16:creationId xmlns:a16="http://schemas.microsoft.com/office/drawing/2014/main" id="{DE76A150-AFF4-4A31-BFD9-A64DF1B651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867" y="3126266"/>
            <a:ext cx="616503" cy="60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473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white sign with black text&#10;&#10;Description generated with very high confidence">
            <a:extLst>
              <a:ext uri="{FF2B5EF4-FFF2-40B4-BE49-F238E27FC236}">
                <a16:creationId xmlns:a16="http://schemas.microsoft.com/office/drawing/2014/main" id="{561EE9F7-A1E6-45CA-A266-664E80EBA0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127" y="3646372"/>
            <a:ext cx="2588516" cy="2543217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9C82647-AE45-4C67-A9CF-07E38CAB3F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491" y="4005705"/>
            <a:ext cx="4732940" cy="1550039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raphic 16" descr="Laptop">
            <a:extLst>
              <a:ext uri="{FF2B5EF4-FFF2-40B4-BE49-F238E27FC236}">
                <a16:creationId xmlns:a16="http://schemas.microsoft.com/office/drawing/2014/main" id="{DACAD6B9-75C6-4D26-A669-2EC717C056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86765" y="302040"/>
            <a:ext cx="2545862" cy="2545862"/>
          </a:xfrm>
          <a:prstGeom prst="rect">
            <a:avLst/>
          </a:prstGeom>
        </p:spPr>
      </p:pic>
      <p:pic>
        <p:nvPicPr>
          <p:cNvPr id="16" name="Graphic 15" descr="Smart Phone">
            <a:extLst>
              <a:ext uri="{FF2B5EF4-FFF2-40B4-BE49-F238E27FC236}">
                <a16:creationId xmlns:a16="http://schemas.microsoft.com/office/drawing/2014/main" id="{6017F31D-65BF-446F-93A8-01636903BE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41390" y="506077"/>
            <a:ext cx="2553469" cy="2553469"/>
          </a:xfrm>
          <a:prstGeom prst="rect">
            <a:avLst/>
          </a:prstGeom>
        </p:spPr>
      </p:pic>
      <p:sp>
        <p:nvSpPr>
          <p:cNvPr id="5" name="Arrow: Curved Left 4">
            <a:extLst>
              <a:ext uri="{FF2B5EF4-FFF2-40B4-BE49-F238E27FC236}">
                <a16:creationId xmlns:a16="http://schemas.microsoft.com/office/drawing/2014/main" id="{C056A34D-61CF-43B1-AF6B-CE1533455FF0}"/>
              </a:ext>
            </a:extLst>
          </p:cNvPr>
          <p:cNvSpPr/>
          <p:nvPr/>
        </p:nvSpPr>
        <p:spPr>
          <a:xfrm>
            <a:off x="10978148" y="1397510"/>
            <a:ext cx="731520" cy="2900783"/>
          </a:xfrm>
          <a:prstGeom prst="curved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0" name="Arrow: Curved Left 29">
            <a:extLst>
              <a:ext uri="{FF2B5EF4-FFF2-40B4-BE49-F238E27FC236}">
                <a16:creationId xmlns:a16="http://schemas.microsoft.com/office/drawing/2014/main" id="{91D0C26B-32D1-49DB-95E6-749B0857E0AD}"/>
              </a:ext>
            </a:extLst>
          </p:cNvPr>
          <p:cNvSpPr/>
          <p:nvPr/>
        </p:nvSpPr>
        <p:spPr>
          <a:xfrm rot="5400000">
            <a:off x="5578055" y="4948053"/>
            <a:ext cx="708522" cy="2809589"/>
          </a:xfrm>
          <a:prstGeom prst="curved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4" name="Arrow: Curved Left 33">
            <a:extLst>
              <a:ext uri="{FF2B5EF4-FFF2-40B4-BE49-F238E27FC236}">
                <a16:creationId xmlns:a16="http://schemas.microsoft.com/office/drawing/2014/main" id="{6F3994C2-4134-4275-BD60-6117E2C825D6}"/>
              </a:ext>
            </a:extLst>
          </p:cNvPr>
          <p:cNvSpPr/>
          <p:nvPr/>
        </p:nvSpPr>
        <p:spPr>
          <a:xfrm rot="10800000">
            <a:off x="766483" y="2134658"/>
            <a:ext cx="708522" cy="2809589"/>
          </a:xfrm>
          <a:prstGeom prst="curved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228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F6A9D4-D63D-4DBF-B238-5D0B3F88AF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2" b="2034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9081F8-9C8B-4674-82DF-D5C4F49E2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</a:rPr>
              <a:t>Data structure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Table">
            <a:extLst>
              <a:ext uri="{FF2B5EF4-FFF2-40B4-BE49-F238E27FC236}">
                <a16:creationId xmlns:a16="http://schemas.microsoft.com/office/drawing/2014/main" id="{89015786-3C84-47FC-ACE9-D6F7AA18A5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57282" y="2971800"/>
            <a:ext cx="914400" cy="914400"/>
          </a:xfrm>
        </p:spPr>
      </p:pic>
    </p:spTree>
    <p:extLst>
      <p:ext uri="{BB962C8B-B14F-4D97-AF65-F5344CB8AC3E}">
        <p14:creationId xmlns:p14="http://schemas.microsoft.com/office/powerpoint/2010/main" val="32660078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F6A9D4-D63D-4DBF-B238-5D0B3F88AF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2" b="2034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9081F8-9C8B-4674-82DF-D5C4F49E2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solidFill>
                  <a:srgbClr val="FFFFFF"/>
                </a:solidFill>
              </a:rPr>
              <a:t>Way forward (2019 and beyond)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Rocket">
            <a:extLst>
              <a:ext uri="{FF2B5EF4-FFF2-40B4-BE49-F238E27FC236}">
                <a16:creationId xmlns:a16="http://schemas.microsoft.com/office/drawing/2014/main" id="{8E78B272-13ED-46B9-B9D3-F4F00AF75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57282" y="2971800"/>
            <a:ext cx="914400" cy="914400"/>
          </a:xfrm>
        </p:spPr>
      </p:pic>
    </p:spTree>
    <p:extLst>
      <p:ext uri="{BB962C8B-B14F-4D97-AF65-F5344CB8AC3E}">
        <p14:creationId xmlns:p14="http://schemas.microsoft.com/office/powerpoint/2010/main" val="3633494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lede 12" descr="Et billede, der indeholder kort, tekst&#10;&#10;Beskrivelse, der er oprettet med meget høj sikkerhed">
            <a:extLst>
              <a:ext uri="{FF2B5EF4-FFF2-40B4-BE49-F238E27FC236}">
                <a16:creationId xmlns:a16="http://schemas.microsoft.com/office/drawing/2014/main" id="{1244D76C-6AF0-48F7-B8AE-3650F30917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013" y="0"/>
            <a:ext cx="9697987" cy="6858000"/>
          </a:xfrm>
          <a:prstGeom prst="rect">
            <a:avLst/>
          </a:prstGeom>
        </p:spPr>
      </p:pic>
      <p:pic>
        <p:nvPicPr>
          <p:cNvPr id="5" name="Billede 4" descr="Et billede, der indeholder tekst, kort&#10;&#10;Beskrivelse, der er oprettet med meget høj sikkerhed">
            <a:extLst>
              <a:ext uri="{FF2B5EF4-FFF2-40B4-BE49-F238E27FC236}">
                <a16:creationId xmlns:a16="http://schemas.microsoft.com/office/drawing/2014/main" id="{2B8FCBB4-A1FD-47B5-A29C-1276C74C8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013" y="0"/>
            <a:ext cx="9697987" cy="6858000"/>
          </a:xfrm>
          <a:prstGeom prst="rect">
            <a:avLst/>
          </a:prstGeom>
        </p:spPr>
      </p:pic>
      <p:pic>
        <p:nvPicPr>
          <p:cNvPr id="7" name="Billede 6" descr="Et billede, der indeholder tekst, kort&#10;&#10;Beskrivelse, der er oprettet med meget høj sikkerhed">
            <a:extLst>
              <a:ext uri="{FF2B5EF4-FFF2-40B4-BE49-F238E27FC236}">
                <a16:creationId xmlns:a16="http://schemas.microsoft.com/office/drawing/2014/main" id="{F6CD4427-E362-40E8-9551-C0701F827C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013" y="0"/>
            <a:ext cx="9697987" cy="6858000"/>
          </a:xfrm>
          <a:prstGeom prst="rect">
            <a:avLst/>
          </a:prstGeom>
        </p:spPr>
      </p:pic>
      <p:pic>
        <p:nvPicPr>
          <p:cNvPr id="9" name="Billede 8" descr="Et billede, der indeholder tekst, kort&#10;&#10;Beskrivelse, der er oprettet med meget høj sikkerhed">
            <a:extLst>
              <a:ext uri="{FF2B5EF4-FFF2-40B4-BE49-F238E27FC236}">
                <a16:creationId xmlns:a16="http://schemas.microsoft.com/office/drawing/2014/main" id="{2921E0D4-54CC-46B9-BEBE-0953A7AB37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013" y="0"/>
            <a:ext cx="9697987" cy="6858000"/>
          </a:xfrm>
          <a:prstGeom prst="rect">
            <a:avLst/>
          </a:prstGeom>
        </p:spPr>
      </p:pic>
      <p:pic>
        <p:nvPicPr>
          <p:cNvPr id="11" name="Billede 10" descr="Et billede, der indeholder kort, tekst&#10;&#10;Beskrivelse, der er oprettet med meget høj sikkerhed">
            <a:extLst>
              <a:ext uri="{FF2B5EF4-FFF2-40B4-BE49-F238E27FC236}">
                <a16:creationId xmlns:a16="http://schemas.microsoft.com/office/drawing/2014/main" id="{B4DB367F-CD5F-49EF-99D2-B95D28AD06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013" y="0"/>
            <a:ext cx="9697987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C46CFFB-EF68-4C46-BF6C-DA36115FB422}"/>
              </a:ext>
            </a:extLst>
          </p:cNvPr>
          <p:cNvSpPr txBox="1">
            <a:spLocks/>
          </p:cNvSpPr>
          <p:nvPr/>
        </p:nvSpPr>
        <p:spPr>
          <a:xfrm>
            <a:off x="655320" y="2671011"/>
            <a:ext cx="5257803" cy="24271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</a:t>
            </a:r>
          </a:p>
          <a:p>
            <a:pPr>
              <a:spcAft>
                <a:spcPts val="600"/>
              </a:spcAft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Combination of existing data, combined with collected data </a:t>
            </a:r>
          </a:p>
        </p:txBody>
      </p:sp>
      <p:pic>
        <p:nvPicPr>
          <p:cNvPr id="14" name="Picture 2" descr="Billedresultat for GeoGecko logo">
            <a:extLst>
              <a:ext uri="{FF2B5EF4-FFF2-40B4-BE49-F238E27FC236}">
                <a16:creationId xmlns:a16="http://schemas.microsoft.com/office/drawing/2014/main" id="{A9E597D6-D63B-4479-82AF-34282B3AC3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85" b="2"/>
          <a:stretch/>
        </p:blipFill>
        <p:spPr bwMode="auto">
          <a:xfrm>
            <a:off x="10056034" y="5920921"/>
            <a:ext cx="690532" cy="68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812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</Words>
  <Application>Microsoft Office PowerPoint</Application>
  <PresentationFormat>Widescreen</PresentationFormat>
  <Paragraphs>22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PowerPoint Presentation</vt:lpstr>
      <vt:lpstr>Agenda</vt:lpstr>
      <vt:lpstr>Deliverables</vt:lpstr>
      <vt:lpstr>PowerPoint Presentation</vt:lpstr>
      <vt:lpstr>Data flow</vt:lpstr>
      <vt:lpstr>PowerPoint Presentation</vt:lpstr>
      <vt:lpstr>Data structure</vt:lpstr>
      <vt:lpstr>Way forward (2019 and beyond)</vt:lpstr>
      <vt:lpstr>PowerPoint Presentation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Desire Rukud'de</dc:creator>
  <cp:lastModifiedBy>Desire Rukud'de</cp:lastModifiedBy>
  <cp:revision>2</cp:revision>
  <dcterms:created xsi:type="dcterms:W3CDTF">2018-10-15T13:51:12Z</dcterms:created>
  <dcterms:modified xsi:type="dcterms:W3CDTF">2018-10-16T07:00:15Z</dcterms:modified>
</cp:coreProperties>
</file>